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24"/>
  </p:notesMasterIdLst>
  <p:sldIdLst>
    <p:sldId id="298" r:id="rId5"/>
    <p:sldId id="407" r:id="rId6"/>
    <p:sldId id="349" r:id="rId7"/>
    <p:sldId id="352" r:id="rId8"/>
    <p:sldId id="410" r:id="rId9"/>
    <p:sldId id="417" r:id="rId10"/>
    <p:sldId id="418" r:id="rId11"/>
    <p:sldId id="419" r:id="rId12"/>
    <p:sldId id="414" r:id="rId13"/>
    <p:sldId id="420" r:id="rId14"/>
    <p:sldId id="413" r:id="rId15"/>
    <p:sldId id="415" r:id="rId16"/>
    <p:sldId id="412" r:id="rId17"/>
    <p:sldId id="411" r:id="rId18"/>
    <p:sldId id="408" r:id="rId19"/>
    <p:sldId id="444" r:id="rId20"/>
    <p:sldId id="439" r:id="rId21"/>
    <p:sldId id="440" r:id="rId22"/>
    <p:sldId id="44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EEB"/>
    <a:srgbClr val="FFFCE7"/>
    <a:srgbClr val="FFFFE1"/>
    <a:srgbClr val="FFFFCC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870" autoAdjust="0"/>
  </p:normalViewPr>
  <p:slideViewPr>
    <p:cSldViewPr>
      <p:cViewPr varScale="1">
        <p:scale>
          <a:sx n="76" d="100"/>
          <a:sy n="76" d="100"/>
        </p:scale>
        <p:origin x="10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479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sz="1200" dirty="0"/>
              <a:t>glucose getting into the body</a:t>
            </a:r>
            <a:r>
              <a:rPr lang="en-GB" sz="1200" baseline="0" dirty="0"/>
              <a:t> = eating a choc bar</a:t>
            </a:r>
            <a:endParaRPr lang="en-GB" sz="1200" dirty="0"/>
          </a:p>
          <a:p>
            <a:pPr>
              <a:buFont typeface="Arial" pitchFamily="34" charset="0"/>
              <a:buChar char="•"/>
            </a:pPr>
            <a:r>
              <a:rPr lang="en-GB" sz="1200" dirty="0"/>
              <a:t>oxygen getting into the body</a:t>
            </a:r>
            <a:r>
              <a:rPr lang="en-GB" sz="1200" baseline="0" dirty="0"/>
              <a:t> = big breathing in using hands to show oxygen sweeping in</a:t>
            </a:r>
            <a:endParaRPr lang="en-GB" sz="1200" dirty="0"/>
          </a:p>
          <a:p>
            <a:pPr>
              <a:buFont typeface="Arial" pitchFamily="34" charset="0"/>
              <a:buChar char="•"/>
            </a:pPr>
            <a:r>
              <a:rPr lang="en-GB" sz="1200" dirty="0"/>
              <a:t>carbon dioxide getting out of the body</a:t>
            </a:r>
            <a:r>
              <a:rPr lang="en-GB" sz="1200" baseline="0" dirty="0"/>
              <a:t> = breathing out using hands to show carbon dioxide leaving the body</a:t>
            </a:r>
            <a:endParaRPr lang="en-GB" sz="1200" dirty="0"/>
          </a:p>
          <a:p>
            <a:pPr>
              <a:buFont typeface="Arial" pitchFamily="34" charset="0"/>
              <a:buChar char="•"/>
            </a:pPr>
            <a:r>
              <a:rPr lang="en-GB" sz="1200" dirty="0"/>
              <a:t>Person D think of a mime to show water</a:t>
            </a:r>
            <a:r>
              <a:rPr lang="en-GB" sz="1200" baseline="0" dirty="0"/>
              <a:t> = hands in the air wiggling fingers like rain falling</a:t>
            </a: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accent6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53000">
              <a:schemeClr val="accent6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accent6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accent6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E0tLGit_VAhXEI1AKHZR8AV0QjRwIBw&amp;url=https://en.wikistero.com/primobolan/&amp;psig=AFQjCNHoXRyYo6WQEuf4Ao2c1onsm0y2mQ&amp;ust=150308725258649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3.tm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1s5DAhN_VAhVRa1AKHeviBUwQjRwIBw&amp;url=https://germandelistore.com/sweets/gummi-candy/1/haribo-gummy-bears-goldbaeren-200g&amp;psig=AFQjCNEM34aiG8rGFX6DkFycITAzVSQyuQ&amp;ust=15030856405589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hyperlink" Target="https://www.youtube.com/watch?v=aGBT5pwxTh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mmeSQhd_VAhVRYVAKHaQrDY8QjRwIBw&amp;url=http://www.ngsslifescience.com/biology_lesson_plans_bioenergetics.html&amp;psig=AFQjCNEylNjRJ7vZhqC4qAfrp2ES_edXUA&amp;ust=150308580414377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uk/url?sa=i&amp;rct=j&amp;q=&amp;esrc=s&amp;source=images&amp;cd=&amp;cad=rja&amp;uact=8&amp;ved=0ahUKEwiohrKshd_VAhXQIlAKHWNECq8QjRwIBw&amp;url=http://www.bbc.co.uk/education/guides/zyhrng8/revision/2&amp;psig=AFQjCNHa2haurhuQtjBCFUossHVJ3j5mVg&amp;ust=1503085855909798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Calibri" pitchFamily="34" charset="0"/>
                <a:cs typeface="Calibri" pitchFamily="34" charset="0"/>
              </a:rPr>
              <a:t>Starter on </a:t>
            </a:r>
            <a:r>
              <a:rPr lang="en-GB" sz="4000" b="1" dirty="0" err="1">
                <a:latin typeface="Calibri" pitchFamily="34" charset="0"/>
                <a:cs typeface="Calibri" pitchFamily="34" charset="0"/>
              </a:rPr>
              <a:t>mwb</a:t>
            </a:r>
            <a:endParaRPr lang="en-GB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8092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b="1" dirty="0">
                <a:latin typeface="Calibri" pitchFamily="34" charset="0"/>
                <a:cs typeface="Calibri" pitchFamily="34" charset="0"/>
              </a:rPr>
              <a:t>Name </a:t>
            </a:r>
            <a:r>
              <a:rPr lang="en-GB" sz="5400" b="1" u="sng" dirty="0">
                <a:latin typeface="Calibri" pitchFamily="34" charset="0"/>
                <a:cs typeface="Calibri" pitchFamily="34" charset="0"/>
              </a:rPr>
              <a:t>at least </a:t>
            </a:r>
            <a:r>
              <a:rPr lang="en-GB" sz="5400" b="1" dirty="0">
                <a:latin typeface="Calibri" pitchFamily="34" charset="0"/>
                <a:cs typeface="Calibri" pitchFamily="34" charset="0"/>
              </a:rPr>
              <a:t>three ways that our bodies require energy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340768"/>
            <a:ext cx="91440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Aerobic respiration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is a series of 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chemical reactions 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 which 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energy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is released from 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glucose 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 the presence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of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oxygen.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4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All living cells </a:t>
            </a:r>
            <a:r>
              <a:rPr kumimoji="0" lang="en-GB" sz="34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have mitochondria</a:t>
            </a:r>
            <a:r>
              <a:rPr kumimoji="0" lang="en-GB" sz="3400" i="0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GB" sz="3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including plant, animals and microorganisms and </a:t>
            </a:r>
            <a:r>
              <a:rPr lang="en-GB" sz="3400" dirty="0">
                <a:latin typeface="Calibri" pitchFamily="34" charset="0"/>
                <a:cs typeface="Calibri" pitchFamily="34" charset="0"/>
              </a:rPr>
              <a:t>carry out 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respiration for energy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6" name="Rectangle 15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16288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0" name="Picture 2" descr="http://www.wilsoninfo.com/animals/dancing-chicken-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697" y="4365104"/>
            <a:ext cx="1952303" cy="1815299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7" name="Rectangle 16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4600" y="224935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alibri" pitchFamily="34" charset="0"/>
                <a:cs typeface="Calibri" pitchFamily="34" charset="0"/>
              </a:rPr>
              <a:t>Aerobic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 ___________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 is a series of 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c______________ r________________ 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in which 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________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 is released from 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_________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in the presence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of</a:t>
            </a:r>
            <a:r>
              <a:rPr lang="en-GB" sz="3600" b="1" dirty="0">
                <a:latin typeface="Calibri" pitchFamily="34" charset="0"/>
                <a:cs typeface="Calibri" pitchFamily="34" charset="0"/>
              </a:rPr>
              <a:t>___________. _________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 is also produced.</a:t>
            </a:r>
            <a:endParaRPr lang="en-GB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360" y="856588"/>
            <a:ext cx="8373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Word Bank: reactions, chemical, water energy, oxygen, glucose, respiration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00808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glucose + oxygen </a:t>
            </a:r>
            <a:r>
              <a:rPr lang="en-GB" sz="3000" b="1" dirty="0">
                <a:solidFill>
                  <a:srgbClr val="000000"/>
                </a:solidFill>
                <a:latin typeface="MS Gothic"/>
                <a:cs typeface="MS Gothic"/>
              </a:rPr>
              <a:t>➞</a:t>
            </a:r>
            <a:r>
              <a:rPr lang="en-GB" sz="30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carbon + water (+ energy) </a:t>
            </a:r>
          </a:p>
          <a:p>
            <a:r>
              <a:rPr lang="en-GB" sz="30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                                  dioxide </a:t>
            </a:r>
            <a:endParaRPr lang="en-GB" sz="30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92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You need to know this for your GCSE. Also PE GCSE if you pick that as an option. Lets learn it NOW!!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299695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/>
              <a:t>Person A think of a mime to represent </a:t>
            </a:r>
            <a:r>
              <a:rPr lang="en-GB" sz="2400" dirty="0">
                <a:solidFill>
                  <a:srgbClr val="FF0000"/>
                </a:solidFill>
              </a:rPr>
              <a:t>glucose</a:t>
            </a:r>
            <a:r>
              <a:rPr lang="en-GB" sz="2400" dirty="0"/>
              <a:t> getting into the body.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/>
              <a:t>Person B think of a mime to represent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oxygen</a:t>
            </a:r>
            <a:r>
              <a:rPr lang="en-GB" sz="2400" dirty="0"/>
              <a:t> getting into the body.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/>
              <a:t>Person C think of a mime to show 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</a:rPr>
              <a:t>carbon dioxide </a:t>
            </a:r>
            <a:r>
              <a:rPr lang="en-GB" sz="2400" dirty="0"/>
              <a:t>getting out of the body.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/>
              <a:t>Person D think of a mime to show </a:t>
            </a:r>
            <a:r>
              <a:rPr lang="en-GB" sz="2400" dirty="0">
                <a:solidFill>
                  <a:srgbClr val="00B0F0"/>
                </a:solidFill>
              </a:rPr>
              <a:t>water</a:t>
            </a:r>
            <a:r>
              <a:rPr lang="en-GB" sz="24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/>
              <a:t>Energy is waving arms</a:t>
            </a:r>
          </a:p>
          <a:p>
            <a:r>
              <a:rPr lang="en-GB" sz="2400" dirty="0"/>
              <a:t>Now put the mimes together to make the equation. You are only allowed to say the words ‘and’ and ‘makes’. </a:t>
            </a:r>
          </a:p>
          <a:p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9" name="Rectangle 18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19675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Can you do the symbol equation underneath?</a:t>
            </a:r>
          </a:p>
          <a:p>
            <a:r>
              <a:rPr lang="en-GB" sz="3600" dirty="0"/>
              <a:t>Do you know the formulae for any of the substances?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5" name="Rectangle 14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36712"/>
            <a:ext cx="9144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200" b="1" dirty="0">
              <a:solidFill>
                <a:srgbClr val="000000"/>
              </a:solidFill>
              <a:latin typeface="Century Gothic"/>
              <a:ea typeface="Times New Roman"/>
              <a:cs typeface="Calibri"/>
            </a:endParaRPr>
          </a:p>
          <a:p>
            <a:pPr algn="ctr"/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C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6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H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12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6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+  6O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</a:t>
            </a:r>
            <a:r>
              <a:rPr lang="en-GB" sz="3200" b="1" dirty="0">
                <a:solidFill>
                  <a:srgbClr val="000000"/>
                </a:solidFill>
                <a:latin typeface="MS Gothic"/>
                <a:cs typeface="MS Gothic"/>
              </a:rPr>
              <a:t>➞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  6CO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+   6H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O </a:t>
            </a:r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908720"/>
            <a:ext cx="1872208" cy="86409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2060848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This is the only part you need to work hard to remember. You know all the rest of the equation now.</a:t>
            </a:r>
          </a:p>
          <a:p>
            <a:endParaRPr lang="en-GB" sz="3200" dirty="0"/>
          </a:p>
          <a:p>
            <a:r>
              <a:rPr lang="en-GB" sz="3200" dirty="0"/>
              <a:t>Just saying out loud over an over again helps you to learn it.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8" name="Rectangle 17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89870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does aerobic mean?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animal cells?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reactants used in respiration?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products made in respiration?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plant cells?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respiration word equation?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formula for glucose?</a:t>
            </a: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8" name="Rectangle 17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7264" y="777387"/>
            <a:ext cx="9144000" cy="92640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does aerobic mean?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With Oxygen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animal cells?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Mitochondria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reactants used in respiration?         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Oxygen and Glucose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products made in respiration?        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Carbon Dioxide and Water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plant cells?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Mitochondria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respiration word equation?                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</a:rPr>
              <a:t>Glucose + Oxygen </a:t>
            </a:r>
            <a:r>
              <a:rPr lang="en-GB" sz="2800" b="1" dirty="0">
                <a:solidFill>
                  <a:schemeClr val="accent3"/>
                </a:solidFill>
                <a:latin typeface="Calibri" pitchFamily="34" charset="0"/>
                <a:ea typeface="Times New Roman"/>
                <a:cs typeface="Calibri" pitchFamily="34" charset="0"/>
                <a:sym typeface="Wingdings" panose="05000000000000000000" pitchFamily="2" charset="2"/>
              </a:rPr>
              <a:t> Carbon Dioxide + Water</a:t>
            </a:r>
            <a:endParaRPr lang="en-GB" sz="2800" b="1" dirty="0">
              <a:solidFill>
                <a:schemeClr val="accent3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28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formula for glucose? </a:t>
            </a:r>
            <a:r>
              <a:rPr lang="en-GB" sz="36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C</a:t>
            </a:r>
            <a:r>
              <a:rPr lang="en-GB" sz="3600" b="1" baseline="-250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6</a:t>
            </a:r>
            <a:r>
              <a:rPr lang="en-GB" sz="36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H</a:t>
            </a:r>
            <a:r>
              <a:rPr lang="en-GB" sz="3600" b="1" baseline="-250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12</a:t>
            </a:r>
            <a:r>
              <a:rPr lang="en-GB" sz="36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O</a:t>
            </a:r>
            <a:r>
              <a:rPr lang="en-GB" sz="3600" b="1" baseline="-250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6</a:t>
            </a:r>
            <a:endParaRPr lang="en-GB" sz="3600" b="1" baseline="-25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28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8" name="Rectangle 17"/>
            <p:cNvSpPr/>
            <p:nvPr/>
          </p:nvSpPr>
          <p:spPr>
            <a:xfrm>
              <a:off x="55364" y="-5541"/>
              <a:ext cx="7280460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2" name="Oval 1"/>
          <p:cNvSpPr/>
          <p:nvPr/>
        </p:nvSpPr>
        <p:spPr>
          <a:xfrm>
            <a:off x="7516352" y="80321"/>
            <a:ext cx="1224136" cy="1152128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16352" y="214774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3"/>
                </a:solidFill>
              </a:rPr>
              <a:t>PA</a:t>
            </a:r>
          </a:p>
          <a:p>
            <a:pPr algn="ctr"/>
            <a:r>
              <a:rPr lang="en-GB" sz="1600" b="1" dirty="0">
                <a:solidFill>
                  <a:schemeClr val="accent3"/>
                </a:solidFill>
              </a:rPr>
              <a:t>Peer Assess</a:t>
            </a:r>
          </a:p>
        </p:txBody>
      </p:sp>
    </p:spTree>
    <p:extLst>
      <p:ext uri="{BB962C8B-B14F-4D97-AF65-F5344CB8AC3E}">
        <p14:creationId xmlns:p14="http://schemas.microsoft.com/office/powerpoint/2010/main" val="27324393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38242" name="Picture 2" descr="Image result for athlete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823910"/>
            <a:ext cx="5832648" cy="319449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836712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</a:rPr>
              <a:t>Which cells in the woman will be respiring most? Which ones will be respiring only a little bit? </a:t>
            </a:r>
          </a:p>
          <a:p>
            <a:r>
              <a:rPr lang="en-GB" sz="3200" dirty="0">
                <a:solidFill>
                  <a:prstClr val="black"/>
                </a:solidFill>
              </a:rPr>
              <a:t>Write a sentence to explain what you think. Use the connective </a:t>
            </a:r>
            <a:r>
              <a:rPr lang="en-GB" sz="3200" b="1" dirty="0">
                <a:solidFill>
                  <a:srgbClr val="FF0000"/>
                </a:solidFill>
              </a:rPr>
              <a:t>BECAUSE</a:t>
            </a:r>
            <a:r>
              <a:rPr lang="en-GB" sz="3200" dirty="0">
                <a:solidFill>
                  <a:prstClr val="black"/>
                </a:solidFill>
              </a:rPr>
              <a:t> in your work.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7" name="Rectangle 16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980728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Where do people get the things they need for respiration?</a:t>
            </a:r>
            <a:endParaRPr lang="en-GB" sz="7200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6" name="Rectangle 15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7572" y="723526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solidFill>
                  <a:srgbClr val="000000"/>
                </a:solidFill>
                <a:cs typeface="Calibri" pitchFamily="34" charset="0"/>
              </a:rPr>
              <a:t>Aerobic respiration.</a:t>
            </a:r>
            <a:endParaRPr lang="en-GB" sz="48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7" name="Rectangle 16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pic>
        <p:nvPicPr>
          <p:cNvPr id="2049" name="Picture 2" descr="Image result for key wo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2027389"/>
            <a:ext cx="554604" cy="3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hink harder cpd resources [Read-Only] - Word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8" t="34239" r="27158" b="25816"/>
          <a:stretch/>
        </p:blipFill>
        <p:spPr>
          <a:xfrm>
            <a:off x="590252" y="1562182"/>
            <a:ext cx="8302228" cy="448400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Calibri" pitchFamily="34" charset="0"/>
                <a:cs typeface="Calibri" pitchFamily="34" charset="0"/>
              </a:rPr>
              <a:t>Starter on </a:t>
            </a:r>
            <a:r>
              <a:rPr lang="en-GB" sz="4000" b="1" dirty="0" err="1">
                <a:latin typeface="Calibri" pitchFamily="34" charset="0"/>
                <a:cs typeface="Calibri" pitchFamily="34" charset="0"/>
              </a:rPr>
              <a:t>mwb</a:t>
            </a:r>
            <a:endParaRPr lang="en-GB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b="1" dirty="0">
                <a:latin typeface="Calibri" pitchFamily="34" charset="0"/>
                <a:cs typeface="Calibri" pitchFamily="34" charset="0"/>
              </a:rPr>
              <a:t>Name </a:t>
            </a:r>
            <a:r>
              <a:rPr lang="en-GB" sz="5400" b="1" u="sng" dirty="0">
                <a:latin typeface="Calibri" pitchFamily="34" charset="0"/>
                <a:cs typeface="Calibri" pitchFamily="34" charset="0"/>
              </a:rPr>
              <a:t>at least </a:t>
            </a:r>
            <a:r>
              <a:rPr lang="en-GB" sz="5400" b="1" dirty="0">
                <a:latin typeface="Calibri" pitchFamily="34" charset="0"/>
                <a:cs typeface="Calibri" pitchFamily="34" charset="0"/>
              </a:rPr>
              <a:t>three ways that our bodies require energy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3501008"/>
            <a:ext cx="86409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>
                <a:solidFill>
                  <a:srgbClr val="7030A0"/>
                </a:solidFill>
                <a:latin typeface="Calibri" pitchFamily="34" charset="0"/>
                <a:ea typeface="+mj-ea"/>
                <a:cs typeface="Calibri" pitchFamily="34" charset="0"/>
              </a:rPr>
              <a:t>Now s</a:t>
            </a:r>
            <a:r>
              <a:rPr kumimoji="0" lang="en-GB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wap</a:t>
            </a: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your list with your </a:t>
            </a:r>
            <a:b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</a:b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shoulder part and add to their list.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043608" y="548680"/>
            <a:ext cx="6840760" cy="2088232"/>
          </a:xfrm>
          <a:solidFill>
            <a:srgbClr val="FFFCE7"/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Grade 4: </a:t>
            </a:r>
            <a:r>
              <a:rPr lang="en-GB" sz="3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Describe</a:t>
            </a:r>
            <a:r>
              <a:rPr lang="en-GB" sz="36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why rates of respiration might increase and </a:t>
            </a:r>
            <a:r>
              <a:rPr lang="en-GB" sz="3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identify</a:t>
            </a:r>
            <a:r>
              <a:rPr lang="en-GB" sz="36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cells that respire more than others.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043608" y="3140968"/>
            <a:ext cx="6840760" cy="3096344"/>
          </a:xfrm>
          <a:solidFill>
            <a:srgbClr val="FFFEEB"/>
          </a:solidFill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Calibri"/>
                <a:cs typeface="Calibri" pitchFamily="34" charset="0"/>
              </a:rPr>
              <a:t>Grade 3: </a:t>
            </a:r>
            <a:r>
              <a:rPr lang="en-GB" sz="3200" u="sng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Calibri"/>
                <a:cs typeface="Calibri" pitchFamily="34" charset="0"/>
              </a:rPr>
              <a:t>State</a:t>
            </a:r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Calibri"/>
                <a:cs typeface="Calibri" pitchFamily="34" charset="0"/>
              </a:rPr>
              <a:t> what respiration is and where it occurs in cells.</a:t>
            </a:r>
          </a:p>
          <a:p>
            <a:endParaRPr lang="en-GB" sz="3200" dirty="0">
              <a:solidFill>
                <a:schemeClr val="accent4">
                  <a:lumMod val="75000"/>
                </a:schemeClr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r>
              <a:rPr lang="en-GB" sz="3200" dirty="0">
                <a:solidFill>
                  <a:srgbClr val="FF0000"/>
                </a:solidFill>
                <a:latin typeface="Calibri" pitchFamily="34" charset="0"/>
                <a:ea typeface="Calibri"/>
                <a:cs typeface="Calibri" pitchFamily="34" charset="0"/>
              </a:rPr>
              <a:t>Grade 2: </a:t>
            </a:r>
            <a:r>
              <a:rPr lang="en-GB" sz="3200" u="sng" dirty="0">
                <a:solidFill>
                  <a:srgbClr val="FF0000"/>
                </a:solidFill>
                <a:latin typeface="Calibri" pitchFamily="34" charset="0"/>
                <a:ea typeface="Calibri"/>
                <a:cs typeface="Calibri" pitchFamily="34" charset="0"/>
              </a:rPr>
              <a:t>Describe</a:t>
            </a:r>
            <a:r>
              <a:rPr lang="en-GB" sz="3200" dirty="0">
                <a:solidFill>
                  <a:srgbClr val="FF0000"/>
                </a:solidFill>
                <a:latin typeface="Calibri" pitchFamily="34" charset="0"/>
                <a:ea typeface="Calibri"/>
                <a:cs typeface="Calibri" pitchFamily="34" charset="0"/>
              </a:rPr>
              <a:t> aerobic respiration using a word equation.</a:t>
            </a:r>
          </a:p>
          <a:p>
            <a:endParaRPr lang="en-GB" sz="32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alibri" pitchFamily="34" charset="0"/>
                <a:cs typeface="Calibri" pitchFamily="34" charset="0"/>
              </a:rPr>
              <a:t>Aerobic respiration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4248" y="188640"/>
            <a:ext cx="2057400" cy="365125"/>
          </a:xfrm>
        </p:spPr>
        <p:txBody>
          <a:bodyPr/>
          <a:lstStyle/>
          <a:p>
            <a:fld id="{C7BA5701-E047-4DB5-971D-AB6BDD173F97}" type="datetime1">
              <a:rPr lang="en-GB" sz="28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17/09/2020</a:t>
            </a:fld>
            <a:endParaRPr lang="en-GB" sz="28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 descr="art animals dog dancing corg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3312368" cy="3932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2" name="Rectangle 11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9816" y="1975604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Work through the questions by challenging the person next to you in turns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9797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>
                <a:solidFill>
                  <a:prstClr val="black"/>
                </a:solidFill>
                <a:latin typeface="Century Gothic" pitchFamily="34" charset="0"/>
              </a:rPr>
              <a:t>Grade 2/3</a:t>
            </a:r>
            <a:r>
              <a:rPr lang="en-GB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u="sng">
                <a:solidFill>
                  <a:prstClr val="black"/>
                </a:solidFill>
                <a:ea typeface="Calibri"/>
                <a:cs typeface="Calibri" pitchFamily="34" charset="0"/>
              </a:rPr>
              <a:t>State</a:t>
            </a:r>
            <a:r>
              <a:rPr lang="en-GB">
                <a:solidFill>
                  <a:prstClr val="black"/>
                </a:solidFill>
                <a:ea typeface="Calibri"/>
                <a:cs typeface="Calibri" pitchFamily="34" charset="0"/>
              </a:rPr>
              <a:t> what respiration is and where it occurs in cells.</a:t>
            </a:r>
          </a:p>
          <a:p>
            <a:r>
              <a:rPr lang="en-GB" u="sng">
                <a:solidFill>
                  <a:prstClr val="black"/>
                </a:solidFill>
                <a:ea typeface="Calibri"/>
                <a:cs typeface="Calibri" pitchFamily="34" charset="0"/>
              </a:rPr>
              <a:t>Describe</a:t>
            </a:r>
            <a:r>
              <a:rPr lang="en-GB">
                <a:solidFill>
                  <a:prstClr val="black"/>
                </a:solidFill>
                <a:ea typeface="Calibri"/>
                <a:cs typeface="Calibri" pitchFamily="34" charset="0"/>
              </a:rPr>
              <a:t> aerobic respiration using a word equation.</a:t>
            </a:r>
            <a:endParaRPr lang="en-GB" dirty="0">
              <a:solidFill>
                <a:prstClr val="black"/>
              </a:solidFill>
              <a:ea typeface="Calibri"/>
              <a:cs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858016"/>
            <a:ext cx="8229600" cy="8336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Check your answers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0165" y="1600202"/>
            <a:ext cx="6843619" cy="45056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1. Water condenses on the mirror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2. Your body (cells) need more oxygen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3. The glucose in the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Haribos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give them energy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4. Oxygen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5. Carbon dioxide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6" name="Picture 2" descr="Image result for haribo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96952"/>
            <a:ext cx="3252242" cy="3252243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413507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3525"/>
            <a:ext cx="9144000" cy="1416697"/>
            <a:chOff x="0" y="55057"/>
            <a:chExt cx="9144000" cy="3426108"/>
          </a:xfrm>
        </p:grpSpPr>
        <p:sp>
          <p:nvSpPr>
            <p:cNvPr id="15" name="Rectangle 14"/>
            <p:cNvSpPr/>
            <p:nvPr/>
          </p:nvSpPr>
          <p:spPr>
            <a:xfrm>
              <a:off x="0" y="55057"/>
              <a:ext cx="9144000" cy="1339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14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14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14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14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14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0" y="781765"/>
              <a:ext cx="9144000" cy="2699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1400" dirty="0">
                <a:solidFill>
                  <a:prstClr val="black"/>
                </a:solidFill>
                <a:ea typeface="Calibri"/>
                <a:cs typeface="Calibri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23" name="Rectangle 22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92696"/>
            <a:ext cx="86868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Demo: Custard flour experiment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5580111" cy="4162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95219" y="1417639"/>
            <a:ext cx="31487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What helped turn the custard powder into heat energy?</a:t>
            </a:r>
          </a:p>
          <a:p>
            <a:endParaRPr lang="en-GB" sz="30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30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How is this similar to what happens in our cells?</a:t>
            </a:r>
          </a:p>
        </p:txBody>
      </p:sp>
      <p:sp>
        <p:nvSpPr>
          <p:cNvPr id="2" name="Rectangle 1"/>
          <p:cNvSpPr/>
          <p:nvPr/>
        </p:nvSpPr>
        <p:spPr>
          <a:xfrm>
            <a:off x="594320" y="140538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4"/>
              </a:rPr>
              <a:t>https://www.youtube.com/watch?v=aGBT5pwxThU</a:t>
            </a:r>
            <a:endParaRPr lang="en-GB" dirty="0"/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49797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>
                <a:solidFill>
                  <a:prstClr val="black"/>
                </a:solidFill>
                <a:latin typeface="Century Gothic" pitchFamily="34" charset="0"/>
              </a:rPr>
              <a:t>Grade 2/3</a:t>
            </a:r>
            <a:r>
              <a:rPr lang="en-GB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u="sng">
                <a:solidFill>
                  <a:prstClr val="black"/>
                </a:solidFill>
                <a:ea typeface="Calibri"/>
                <a:cs typeface="Calibri" pitchFamily="34" charset="0"/>
              </a:rPr>
              <a:t>State</a:t>
            </a:r>
            <a:r>
              <a:rPr lang="en-GB">
                <a:solidFill>
                  <a:prstClr val="black"/>
                </a:solidFill>
                <a:ea typeface="Calibri"/>
                <a:cs typeface="Calibri" pitchFamily="34" charset="0"/>
              </a:rPr>
              <a:t> what respiration is and where it occurs in cells.</a:t>
            </a:r>
          </a:p>
          <a:p>
            <a:r>
              <a:rPr lang="en-GB" u="sng">
                <a:solidFill>
                  <a:prstClr val="black"/>
                </a:solidFill>
                <a:ea typeface="Calibri"/>
                <a:cs typeface="Calibri" pitchFamily="34" charset="0"/>
              </a:rPr>
              <a:t>Describe</a:t>
            </a:r>
            <a:r>
              <a:rPr lang="en-GB">
                <a:solidFill>
                  <a:prstClr val="black"/>
                </a:solidFill>
                <a:ea typeface="Calibri"/>
                <a:cs typeface="Calibri" pitchFamily="34" charset="0"/>
              </a:rPr>
              <a:t> aerobic respiration using a word equation.</a:t>
            </a:r>
            <a:endParaRPr lang="en-GB" dirty="0">
              <a:solidFill>
                <a:prstClr val="black"/>
              </a:solidFill>
              <a:ea typeface="Calibri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73817"/>
            <a:ext cx="9144000" cy="413507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u="sng">
                <a:solidFill>
                  <a:prstClr val="black"/>
                </a:solidFill>
                <a:cs typeface="Calibri" pitchFamily="34" charset="0"/>
              </a:rPr>
              <a:t>Describe</a:t>
            </a:r>
            <a:r>
              <a:rPr lang="en-GB">
                <a:solidFill>
                  <a:prstClr val="black"/>
                </a:solidFill>
                <a:cs typeface="Calibri" pitchFamily="34" charset="0"/>
              </a:rPr>
              <a:t> why rates of respiration might increase and </a:t>
            </a:r>
            <a:r>
              <a:rPr lang="en-GB" u="sng">
                <a:solidFill>
                  <a:prstClr val="black"/>
                </a:solidFill>
                <a:cs typeface="Calibri" pitchFamily="34" charset="0"/>
              </a:rPr>
              <a:t>identify</a:t>
            </a:r>
            <a:r>
              <a:rPr lang="en-GB">
                <a:solidFill>
                  <a:prstClr val="black"/>
                </a:solidFill>
                <a:cs typeface="Calibri" pitchFamily="34" charset="0"/>
              </a:rPr>
              <a:t> cells that respire more than others.</a:t>
            </a:r>
            <a:endParaRPr lang="en-GB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20" name="Rectangle 19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196752"/>
            <a:ext cx="91440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Within our cells energy for respiration is generated within the Mitochondria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7170" name="Picture 2" descr="Image result for mitochondria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743994"/>
            <a:ext cx="2592288" cy="2592290"/>
          </a:xfrm>
          <a:prstGeom prst="rect">
            <a:avLst/>
          </a:prstGeom>
          <a:noFill/>
        </p:spPr>
      </p:pic>
      <p:pic>
        <p:nvPicPr>
          <p:cNvPr id="7172" name="Picture 4" descr="Image result for animal cell gcs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26711"/>
          <a:stretch>
            <a:fillRect/>
          </a:stretch>
        </p:blipFill>
        <p:spPr bwMode="auto">
          <a:xfrm>
            <a:off x="971600" y="2420888"/>
            <a:ext cx="4355976" cy="360045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7" name="Rectangle 16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158208"/>
            <a:ext cx="8964488" cy="11387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glucose + oxygen </a:t>
            </a:r>
            <a:r>
              <a:rPr lang="en-GB" sz="2400" b="1" dirty="0">
                <a:solidFill>
                  <a:srgbClr val="000000"/>
                </a:solidFill>
                <a:latin typeface="MS Gothic"/>
                <a:cs typeface="MS Gothic"/>
              </a:rPr>
              <a:t>➞</a:t>
            </a:r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carbon dioxide +     water (+ energy)</a:t>
            </a:r>
          </a:p>
          <a:p>
            <a:endParaRPr lang="en-GB" sz="1200" b="1" dirty="0">
              <a:solidFill>
                <a:srgbClr val="000000"/>
              </a:solidFill>
              <a:latin typeface="Century Gothic"/>
              <a:ea typeface="Times New Roman"/>
              <a:cs typeface="Calibri"/>
            </a:endParaRPr>
          </a:p>
          <a:p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C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6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H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12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6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+  6O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</a:t>
            </a:r>
            <a:r>
              <a:rPr lang="en-GB" sz="3200" b="1" dirty="0">
                <a:solidFill>
                  <a:srgbClr val="000000"/>
                </a:solidFill>
                <a:latin typeface="MS Gothic"/>
                <a:cs typeface="MS Gothic"/>
              </a:rPr>
              <a:t>➞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  6CO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   +   6H</a:t>
            </a:r>
            <a:r>
              <a:rPr lang="en-GB" sz="3200" b="1" baseline="-25000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2</a:t>
            </a:r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O </a:t>
            </a:r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564904"/>
            <a:ext cx="358147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763688" y="2996952"/>
            <a:ext cx="1584176" cy="36004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75656" y="4725144"/>
            <a:ext cx="1656184" cy="36004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012160" y="2852936"/>
            <a:ext cx="1728192" cy="432048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940152" y="4293096"/>
            <a:ext cx="1584176" cy="36004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23528" y="2636912"/>
            <a:ext cx="1372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glucose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395536" y="5013176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oxygen</a:t>
            </a:r>
            <a:endParaRPr lang="en-GB" sz="2400" dirty="0"/>
          </a:p>
        </p:txBody>
      </p:sp>
      <p:sp>
        <p:nvSpPr>
          <p:cNvPr id="18" name="Rectangle 17"/>
          <p:cNvSpPr/>
          <p:nvPr/>
        </p:nvSpPr>
        <p:spPr>
          <a:xfrm>
            <a:off x="7668344" y="2492896"/>
            <a:ext cx="1331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carbon dioxide 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7524328" y="4365104"/>
            <a:ext cx="1331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water</a:t>
            </a:r>
            <a:endParaRPr lang="en-GB" sz="2400" dirty="0"/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25" name="Rectangle 24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2122</TotalTime>
  <Words>2091</Words>
  <Application>Microsoft Office PowerPoint</Application>
  <PresentationFormat>On-screen Show (4:3)</PresentationFormat>
  <Paragraphs>316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MS Gothic</vt:lpstr>
      <vt:lpstr>Arial</vt:lpstr>
      <vt:lpstr>Calibri</vt:lpstr>
      <vt:lpstr>Century Gothic</vt:lpstr>
      <vt:lpstr>Gill Sans MT</vt:lpstr>
      <vt:lpstr>Times New Roman</vt:lpstr>
      <vt:lpstr>Wingdings</vt:lpstr>
      <vt:lpstr>Outwood Foxhills Layout</vt:lpstr>
      <vt:lpstr>1_Default Design</vt:lpstr>
      <vt:lpstr>1_Outwood Foxhills Layout</vt:lpstr>
      <vt:lpstr>Office Theme</vt:lpstr>
      <vt:lpstr>Starter on mwb</vt:lpstr>
      <vt:lpstr>Starter on mwb</vt:lpstr>
      <vt:lpstr>PowerPoint Presentation</vt:lpstr>
      <vt:lpstr>Aerobic respiration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148</cp:revision>
  <dcterms:created xsi:type="dcterms:W3CDTF">2013-07-26T12:32:32Z</dcterms:created>
  <dcterms:modified xsi:type="dcterms:W3CDTF">2020-09-17T12:17:54Z</dcterms:modified>
</cp:coreProperties>
</file>